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9"/>
  </p:notesMasterIdLst>
  <p:handoutMasterIdLst>
    <p:handoutMasterId r:id="rId20"/>
  </p:handoutMasterIdLst>
  <p:sldIdLst>
    <p:sldId id="282" r:id="rId5"/>
    <p:sldId id="283" r:id="rId6"/>
    <p:sldId id="297" r:id="rId7"/>
    <p:sldId id="298" r:id="rId8"/>
    <p:sldId id="299" r:id="rId9"/>
    <p:sldId id="303" r:id="rId10"/>
    <p:sldId id="300" r:id="rId11"/>
    <p:sldId id="304" r:id="rId12"/>
    <p:sldId id="302" r:id="rId13"/>
    <p:sldId id="305" r:id="rId14"/>
    <p:sldId id="292" r:id="rId15"/>
    <p:sldId id="301" r:id="rId16"/>
    <p:sldId id="285" r:id="rId17"/>
    <p:sldId id="29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31" autoAdjust="0"/>
  </p:normalViewPr>
  <p:slideViewPr>
    <p:cSldViewPr snapToGrid="0">
      <p:cViewPr varScale="1">
        <p:scale>
          <a:sx n="114" d="100"/>
          <a:sy n="114" d="100"/>
        </p:scale>
        <p:origin x="2106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42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1077DB-935E-4A0A-947A-D283B9F9F452}" type="datetimeFigureOut">
              <a:rPr lang="en-US" smtClean="0"/>
              <a:t>10/12/2020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2C0B10-7CAE-41E4-AB02-7E8B1FF2B89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9EC30E-1A71-4188-9BE7-E2A64929A436}" type="datetimeFigureOut">
              <a:rPr lang="en-US" noProof="0" smtClean="0"/>
              <a:t>10/12/2020</a:t>
            </a:fld>
            <a:endParaRPr lang="en-US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30193B-564F-4854-8A52-728F3FB19C85}" type="slidenum">
              <a:rPr lang="en-US" noProof="0" smtClean="0"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861513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10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401806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11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4574866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1291110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6515631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14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41896101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2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4962495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3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6067755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4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2839395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505552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629226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8696954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895621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30193B-564F-4854-8A52-728F3FB19C85}" type="slidenum">
              <a:rPr lang="en-US" noProof="0" smtClean="0"/>
              <a:t>9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482385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with Sma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837F9836-5B23-424D-8C60-AC02A8512A4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980476" y="0"/>
            <a:ext cx="2211524" cy="6858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11904" y="4650539"/>
            <a:ext cx="3401478" cy="1192038"/>
          </a:xfrm>
          <a:solidFill>
            <a:schemeClr val="tx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340384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F94EB5D3-F8CB-4E76-8D7E-FF441818EEC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2916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572900" y="1511476"/>
            <a:ext cx="2916000" cy="4679249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1" name="Text Placeholder 5">
            <a:extLst>
              <a:ext uri="{FF2B5EF4-FFF2-40B4-BE49-F238E27FC236}">
                <a16:creationId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713800" y="1511475"/>
            <a:ext cx="2916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9D7ACCB5-9A86-4F46-89E2-B79F48C9EC1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512000"/>
            <a:ext cx="1764000" cy="467925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29045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48900" y="1512000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07350" y="1507535"/>
            <a:ext cx="1764000" cy="4679250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865800" y="1507535"/>
            <a:ext cx="1764000" cy="4683715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8293F-A5B5-4FCC-BF27-A25B1BAFF24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0727B06-56A8-44A2-B6C2-9ED183D107F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01980-CBAE-4A50-886D-54D7BB2E1947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DF756E-F310-4229-ACDD-055D299A95FB}"/>
              </a:ext>
            </a:extLst>
          </p:cNvPr>
          <p:cNvSpPr/>
          <p:nvPr userDrawn="1"/>
        </p:nvSpPr>
        <p:spPr>
          <a:xfrm>
            <a:off x="6297105" y="424206"/>
            <a:ext cx="5505254" cy="573149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7666241-4AF6-458A-A571-6C6C291D72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2775" y="3639199"/>
            <a:ext cx="5053936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F4F2BBF-F210-4954-9C73-A0030AACDDF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32775" y="993303"/>
            <a:ext cx="5053936" cy="2513468"/>
          </a:xfrm>
        </p:spPr>
        <p:txBody>
          <a:bodyPr/>
          <a:lstStyle>
            <a:lvl1pPr>
              <a:defRPr sz="5400" cap="none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77791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D1EE834-4B70-4715-8346-1C0298347E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046375"/>
            <a:ext cx="9198000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00888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EAE43F4C-1A64-4197-A44B-E6EB874E243B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D7B3F5B8-DC28-4878-AC9F-D434D7542D8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194169" y="1046376"/>
            <a:ext cx="4435831" cy="5130588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397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CB97B01E-88B2-448F-BD96-A1AAFA39AC1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40BADDE2-4EE6-41B4-804C-EBF680128B40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5195160" y="1068420"/>
            <a:ext cx="4434840" cy="823912"/>
          </a:xfrm>
          <a:solidFill>
            <a:schemeClr val="tx1"/>
          </a:solidFill>
        </p:spPr>
        <p:txBody>
          <a:bodyPr anchor="ctr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BB0A14E0-899D-4594-BC9E-AE89BF0D3A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1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2C699014-D902-4E9A-80CD-8D2BCFE67097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5195160" y="2096752"/>
            <a:ext cx="4434840" cy="409291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634682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F53EF1-D412-467C-B7CE-30536F140AE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770722" y="457201"/>
            <a:ext cx="6023727" cy="5726784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000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432000" y="6356350"/>
            <a:ext cx="4114800" cy="365125"/>
          </a:xfrm>
        </p:spPr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67C685-BABE-4B77-8C5E-B39B093D3A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1" y="457200"/>
            <a:ext cx="3159612" cy="1600200"/>
          </a:xfrm>
        </p:spPr>
        <p:txBody>
          <a:bodyPr anchor="b"/>
          <a:lstStyle>
            <a:lvl1pPr>
              <a:defRPr sz="28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B6B7795-36CC-459B-AE8B-7FB2F40AF37C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432001" y="2057400"/>
            <a:ext cx="3159612" cy="4126584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Picture Placeholder 2">
            <a:extLst>
              <a:ext uri="{FF2B5EF4-FFF2-40B4-BE49-F238E27FC236}">
                <a16:creationId xmlns:a16="http://schemas.microsoft.com/office/drawing/2014/main" id="{10319378-269C-406E-9B84-FCF22DA02E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788021" y="457201"/>
            <a:ext cx="5949868" cy="57267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0214724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53779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554ED587-2D2F-4D3F-B55B-C64465AB4EC5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81155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310D190-B83D-438A-91BC-470C41B22A2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Large Imag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1">
            <a:extLst>
              <a:ext uri="{FF2B5EF4-FFF2-40B4-BE49-F238E27FC236}">
                <a16:creationId xmlns:a16="http://schemas.microsoft.com/office/drawing/2014/main" id="{069FFAE5-B16E-4571-88F7-52FA5354B1A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9273" y="63691"/>
            <a:ext cx="9911201" cy="6727346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86990" y="4346296"/>
            <a:ext cx="6798250" cy="1674470"/>
          </a:xfrm>
        </p:spPr>
        <p:txBody>
          <a:bodyPr anchor="b"/>
          <a:lstStyle>
            <a:lvl1pPr algn="r">
              <a:lnSpc>
                <a:spcPts val="5000"/>
              </a:lnSpc>
              <a:defRPr sz="6000" b="1" cap="all" spc="-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26418" y="4650539"/>
            <a:ext cx="2456210" cy="1192038"/>
          </a:xfrm>
          <a:solidFill>
            <a:schemeClr val="bg1"/>
          </a:solidFill>
        </p:spPr>
        <p:txBody>
          <a:bodyPr lIns="252000" tIns="0" anchor="ctr"/>
          <a:lstStyle>
            <a:lvl1pPr marL="0" indent="0" algn="l">
              <a:lnSpc>
                <a:spcPct val="100000"/>
              </a:lnSpc>
              <a:buNone/>
              <a:defRPr sz="1800" i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98A99C-9485-48F0-8E1E-227AD1348A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947389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1">
            <a:extLst>
              <a:ext uri="{FF2B5EF4-FFF2-40B4-BE49-F238E27FC236}">
                <a16:creationId xmlns:a16="http://schemas.microsoft.com/office/drawing/2014/main" id="{1599E2D7-24B3-4D66-9AFB-83C1AEC4DBBB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9980476" y="0"/>
            <a:ext cx="2211524" cy="6192000"/>
          </a:xfr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EE479C-D1F6-4BAC-80D2-90EF74E326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45086" y="1807950"/>
            <a:ext cx="5184913" cy="432000"/>
          </a:xfrm>
        </p:spPr>
        <p:txBody>
          <a:bodyPr/>
          <a:lstStyle>
            <a:lvl1pPr algn="r"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3FAEED1D-0E66-4F74-9455-675F5CB7EAD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444886" y="2383950"/>
            <a:ext cx="5184913" cy="360000"/>
          </a:xfrm>
        </p:spPr>
        <p:txBody>
          <a:bodyPr/>
          <a:lstStyle>
            <a:lvl1pPr marL="0" indent="0" algn="r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445000" y="2908300"/>
            <a:ext cx="5184800" cy="3283700"/>
          </a:xfrm>
          <a:solidFill>
            <a:schemeClr val="bg1"/>
          </a:solidFill>
        </p:spPr>
        <p:txBody>
          <a:bodyPr lIns="180000" tIns="252000" rIns="252000"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50103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23393" y="1343906"/>
            <a:ext cx="3736800" cy="3933645"/>
          </a:xfrm>
          <a:solidFill>
            <a:schemeClr val="bg1"/>
          </a:solidFill>
        </p:spPr>
        <p:txBody>
          <a:bodyPr lIns="180000" tIns="180000" rIns="18000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DA1E79-BA17-41C5-98B7-CFBC5859A51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492C2A1D-F7BD-46B6-BC01-15D365ACD50B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560193" y="1344803"/>
            <a:ext cx="3737526" cy="3933645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F4F1543-153D-4F77-A4A9-C9BBA1C20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31100" cy="432000"/>
          </a:xfrm>
        </p:spPr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FAA210E-391A-499A-89D5-F222045FD1A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68959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</p:spTree>
    <p:extLst>
      <p:ext uri="{BB962C8B-B14F-4D97-AF65-F5344CB8AC3E}">
        <p14:creationId xmlns:p14="http://schemas.microsoft.com/office/powerpoint/2010/main" val="2347197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88DD7-6DAF-436D-B04A-EBCCAA36917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2000" y="432000"/>
            <a:ext cx="9198000" cy="432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E4633398-8EC3-417B-BEA6-101D8F22467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008000"/>
            <a:ext cx="9198000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mparison Left Placeholder 1">
            <a:extLst>
              <a:ext uri="{FF2B5EF4-FFF2-40B4-BE49-F238E27FC236}">
                <a16:creationId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432296"/>
            <a:ext cx="4500000" cy="527076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2023668"/>
            <a:ext cx="4500000" cy="4168332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mparison Left Placeholder 2">
            <a:extLst>
              <a:ext uri="{FF2B5EF4-FFF2-40B4-BE49-F238E27FC236}">
                <a16:creationId xmlns:a16="http://schemas.microsoft.com/office/drawing/2014/main" id="{78A963F8-6F6E-440E-B3B3-DDE13C083A3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9800" y="1433105"/>
            <a:ext cx="4500000" cy="525283"/>
          </a:xfrm>
          <a:solidFill>
            <a:schemeClr val="tx1"/>
          </a:solidFill>
        </p:spPr>
        <p:txBody>
          <a:bodyPr lIns="180000" tIns="36000" anchor="ctr"/>
          <a:lstStyle>
            <a:lvl1pPr marL="0" indent="0">
              <a:buNone/>
              <a:defRPr sz="2400" b="1" spc="-15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Text Placeholder 4">
            <a:extLst>
              <a:ext uri="{FF2B5EF4-FFF2-40B4-BE49-F238E27FC236}">
                <a16:creationId xmlns:a16="http://schemas.microsoft.com/office/drawing/2014/main" id="{DF0A5256-B267-47DA-858A-0F3867CB613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29800" y="2020359"/>
            <a:ext cx="4500000" cy="4170891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5D237A-BD90-4D90-B328-7F1A502A266D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890ED7CE-A9D2-4D19-B978-56BFB74E657C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99200" y="432000"/>
            <a:ext cx="5472113" cy="5759250"/>
          </a:xfrm>
          <a:solidFill>
            <a:schemeClr val="tx1">
              <a:lumMod val="75000"/>
              <a:lumOff val="25000"/>
            </a:schemeClr>
          </a:solidFill>
        </p:spPr>
        <p:txBody>
          <a:bodyPr anchor="ctr"/>
          <a:lstStyle>
            <a:lvl1pPr marL="0" indent="0" algn="ctr">
              <a:buNone/>
              <a:defRPr sz="12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Insert or Drag &amp; Drop your photo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3875314" y="5096632"/>
            <a:ext cx="2028686" cy="1094618"/>
          </a:xfrm>
        </p:spPr>
        <p:txBody>
          <a:bodyPr anchor="b"/>
          <a:lstStyle>
            <a:lvl1pPr marL="0" indent="0" algn="r">
              <a:buNone/>
              <a:defRPr i="1">
                <a:solidFill>
                  <a:schemeClr val="tx1"/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Enter your caption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5951D2-91DB-40E7-95D5-4B372602DEB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6EFF903-F1F3-440A-B12C-9FD51606B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23EB7-E336-46EB-A4A0-3DB7A6BF4CE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174360" y="2112793"/>
            <a:ext cx="6798250" cy="1674470"/>
          </a:xfrm>
        </p:spPr>
        <p:txBody>
          <a:bodyPr anchor="ctr"/>
          <a:lstStyle>
            <a:lvl1pPr algn="ctr">
              <a:lnSpc>
                <a:spcPct val="100000"/>
              </a:lnSpc>
              <a:defRPr sz="6000" b="1" cap="all" spc="-30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noProof="0"/>
              <a:t>Thank you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6F2950-BBCB-4A53-9EAC-D714777B8FA2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5253865-24CF-4EF5-92A5-F64EB9ABC8B7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E19773-9B6A-4A2C-95A5-69A3788C2D94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CA3EFDD3-A9D2-4EB6-BB2A-F6999D9F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4361" y="4035727"/>
            <a:ext cx="3329850" cy="382887"/>
          </a:xfrm>
        </p:spPr>
        <p:txBody>
          <a:bodyPr/>
          <a:lstStyle>
            <a:lvl1pPr marL="0" indent="0" algn="r">
              <a:buNone/>
              <a:defRPr sz="2400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Full Name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61ED1F7-B623-43D9-9BDA-8808C5CFAFF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62268" y="4150118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Phone Number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E27366FC-4115-4122-9CE2-5FA9D424AD5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62268" y="4540691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Email or Social Media Handle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DEB36829-2F8B-4E22-AB6D-4111D18AF8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62268" y="4931263"/>
            <a:ext cx="2910342" cy="238016"/>
          </a:xfrm>
        </p:spPr>
        <p:txBody>
          <a:bodyPr/>
          <a:lstStyle>
            <a:lvl1pPr marL="0" indent="0" algn="l">
              <a:buNone/>
              <a:defRPr sz="1400" i="1"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Company Website</a:t>
            </a:r>
          </a:p>
        </p:txBody>
      </p:sp>
    </p:spTree>
    <p:extLst>
      <p:ext uri="{BB962C8B-B14F-4D97-AF65-F5344CB8AC3E}">
        <p14:creationId xmlns:p14="http://schemas.microsoft.com/office/powerpoint/2010/main" val="31890100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page title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E97A9A62-1AA6-47A9-A1A0-54196823744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1" y="1008000"/>
            <a:ext cx="9198116" cy="360000"/>
          </a:xfrm>
        </p:spPr>
        <p:txBody>
          <a:bodyPr/>
          <a:lstStyle>
            <a:lvl1pPr marL="0" indent="0">
              <a:buNone/>
              <a:defRPr i="1">
                <a:latin typeface="+mn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noProof="0"/>
              <a:t>Subtitle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42953D-28FC-41B5-A1BB-BB3BA7CA40B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/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32C8D0EF-1DB6-4ADC-8F31-5AE53BF5EAF4}"/>
              </a:ext>
            </a:extLst>
          </p:cNvPr>
          <p:cNvSpPr/>
          <p:nvPr userDrawn="1"/>
        </p:nvSpPr>
        <p:spPr>
          <a:xfrm>
            <a:off x="69274" y="66963"/>
            <a:ext cx="9911201" cy="67273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2F208ED-79A0-4B2C-A5EE-9D27466BCA3F}"/>
              </a:ext>
            </a:extLst>
          </p:cNvPr>
          <p:cNvSpPr/>
          <p:nvPr userDrawn="1"/>
        </p:nvSpPr>
        <p:spPr>
          <a:xfrm>
            <a:off x="11407775" y="6356350"/>
            <a:ext cx="784225" cy="3651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0F41A2-6535-4CA6-81E4-026A5B56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9198116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r>
              <a:rPr lang="en-US" noProof="0"/>
              <a:t>Click to edit page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3AB95C-7DD4-4796-80E4-1B7466A2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512000"/>
            <a:ext cx="9198116" cy="46792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879C91-B77F-4273-9A27-A3535FB889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" y="6356350"/>
            <a:ext cx="411480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200" i="1">
                <a:solidFill>
                  <a:schemeClr val="tx1">
                    <a:lumMod val="75000"/>
                    <a:lumOff val="2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CA3099-A94F-4C3E-BC29-780EDD38F7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7502" y="6401750"/>
            <a:ext cx="278418" cy="274324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i="1">
                <a:solidFill>
                  <a:schemeClr val="bg1"/>
                </a:solidFill>
              </a:defRPr>
            </a:lvl1pPr>
          </a:lstStyle>
          <a:p>
            <a:fld id="{19B51A1E-902D-48AF-9020-955120F399B6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FDC6F9-37F9-4E25-AECA-D307B8421C73}"/>
              </a:ext>
            </a:extLst>
          </p:cNvPr>
          <p:cNvSpPr txBox="1"/>
          <p:nvPr userDrawn="1"/>
        </p:nvSpPr>
        <p:spPr>
          <a:xfrm>
            <a:off x="9630116" y="6346108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noProof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noProof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noProof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B322F68-670D-45A0-A54F-7E70BCEAED3F}"/>
              </a:ext>
            </a:extLst>
          </p:cNvPr>
          <p:cNvSpPr/>
          <p:nvPr userDrawn="1"/>
        </p:nvSpPr>
        <p:spPr>
          <a:xfrm>
            <a:off x="0" y="6794309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9B5F15-353A-4344-8D61-F4E25AA9FB6C}"/>
              </a:ext>
            </a:extLst>
          </p:cNvPr>
          <p:cNvSpPr/>
          <p:nvPr userDrawn="1"/>
        </p:nvSpPr>
        <p:spPr>
          <a:xfrm>
            <a:off x="0" y="0"/>
            <a:ext cx="9980476" cy="6369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FA0C0AA-FCE8-4A7F-928A-54C96BBA9053}"/>
              </a:ext>
            </a:extLst>
          </p:cNvPr>
          <p:cNvSpPr/>
          <p:nvPr userDrawn="1"/>
        </p:nvSpPr>
        <p:spPr>
          <a:xfrm rot="5400000">
            <a:off x="-3378441" y="3410285"/>
            <a:ext cx="6826157" cy="692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9461632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8" r:id="rId4"/>
    <p:sldLayoutId id="2147483665" r:id="rId5"/>
    <p:sldLayoutId id="2147483659" r:id="rId6"/>
    <p:sldLayoutId id="2147483660" r:id="rId7"/>
    <p:sldLayoutId id="2147483664" r:id="rId8"/>
    <p:sldLayoutId id="2147483650" r:id="rId9"/>
    <p:sldLayoutId id="2147483656" r:id="rId10"/>
    <p:sldLayoutId id="2147483657" r:id="rId11"/>
    <p:sldLayoutId id="2147483654" r:id="rId12"/>
    <p:sldLayoutId id="2147483666" r:id="rId13"/>
    <p:sldLayoutId id="2147483667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55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 cap="all" spc="-1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6700" indent="-2667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2925" indent="-276225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763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43025" indent="-2667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E2F2BFDF-E9F2-4569-A9F2-E1FFCB7FB82D}"/>
              </a:ext>
            </a:extLst>
          </p:cNvPr>
          <p:cNvSpPr txBox="1"/>
          <p:nvPr/>
        </p:nvSpPr>
        <p:spPr>
          <a:xfrm>
            <a:off x="5205663" y="3941638"/>
            <a:ext cx="1879577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Online Library Management</a:t>
            </a:r>
          </a:p>
        </p:txBody>
      </p:sp>
      <p:pic>
        <p:nvPicPr>
          <p:cNvPr id="7" name="Picture Placeholder 6" descr="Wood piece cut through the middle">
            <a:extLst>
              <a:ext uri="{FF2B5EF4-FFF2-40B4-BE49-F238E27FC236}">
                <a16:creationId xmlns:a16="http://schemas.microsoft.com/office/drawing/2014/main" id="{C0BA96B3-F713-41B0-A2E3-15E9039E474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980476" y="0"/>
            <a:ext cx="2211524" cy="6858000"/>
          </a:xfrm>
        </p:spPr>
      </p:pic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510817022  </a:t>
            </a:r>
            <a:r>
              <a:rPr lang="en-US" dirty="0" err="1"/>
              <a:t>Shounak</a:t>
            </a:r>
            <a:r>
              <a:rPr lang="en-US" dirty="0"/>
              <a:t> Chatterjee 510817001  </a:t>
            </a:r>
            <a:r>
              <a:rPr lang="en-US" dirty="0" err="1"/>
              <a:t>Soumyajay</a:t>
            </a:r>
            <a:r>
              <a:rPr lang="en-US" dirty="0"/>
              <a:t> Das 510817020  Anindya Kundu</a:t>
            </a:r>
          </a:p>
        </p:txBody>
      </p:sp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PROGRAMMING INTERFACE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IN" dirty="0"/>
              <a:t>Overlying exhaustive REST API.</a:t>
            </a:r>
            <a:r>
              <a:rPr lang="en-US" dirty="0"/>
              <a:t>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Query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Auth</a:t>
            </a:r>
          </a:p>
          <a:p>
            <a:r>
              <a:rPr lang="en-US" dirty="0"/>
              <a:t>Users</a:t>
            </a:r>
          </a:p>
          <a:p>
            <a:r>
              <a:rPr lang="en-US" dirty="0"/>
              <a:t>Books</a:t>
            </a:r>
          </a:p>
          <a:p>
            <a:r>
              <a:rPr lang="en-US" dirty="0"/>
              <a:t>History</a:t>
            </a:r>
          </a:p>
          <a:p>
            <a:r>
              <a:rPr lang="en-US" dirty="0"/>
              <a:t>Notifications</a:t>
            </a: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Mutation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 err="1"/>
              <a:t>borrowBook</a:t>
            </a:r>
            <a:endParaRPr lang="en-US" dirty="0"/>
          </a:p>
          <a:p>
            <a:r>
              <a:rPr lang="en-US" dirty="0" err="1"/>
              <a:t>returnBook</a:t>
            </a:r>
            <a:endParaRPr lang="en-US" dirty="0"/>
          </a:p>
          <a:p>
            <a:r>
              <a:rPr lang="en-US" dirty="0" err="1"/>
              <a:t>transferBook</a:t>
            </a:r>
            <a:endParaRPr lang="en-US" dirty="0"/>
          </a:p>
          <a:p>
            <a:r>
              <a:rPr lang="en-US" dirty="0" err="1"/>
              <a:t>resolveTrans</a:t>
            </a:r>
            <a:endParaRPr lang="en-US" dirty="0"/>
          </a:p>
          <a:p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createUser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createBook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AA5DE9-D0B5-4680-96E7-A185984D7DF7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40103893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TECHNOLOGIES AND TOOLS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Languages, frameworks, libraries, and development tools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B714B4-E727-462A-A2FB-2C1E67FCADD8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US" dirty="0"/>
              <a:t>Non-exhaustive set of essential building paraphernalia.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1867956"/>
            <a:ext cx="4500000" cy="498616"/>
          </a:xfrm>
        </p:spPr>
        <p:txBody>
          <a:bodyPr/>
          <a:lstStyle/>
          <a:p>
            <a:r>
              <a:rPr lang="en-US" dirty="0"/>
              <a:t>Production Technologies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728088"/>
            <a:ext cx="4500000" cy="3614021"/>
          </a:xfrm>
        </p:spPr>
        <p:txBody>
          <a:bodyPr/>
          <a:lstStyle/>
          <a:p>
            <a:r>
              <a:rPr lang="en-US" dirty="0"/>
              <a:t>React 16.x with TSX (TypeScript 4) </a:t>
            </a:r>
          </a:p>
          <a:p>
            <a:r>
              <a:rPr lang="en-US" dirty="0"/>
              <a:t>Redux 4.x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(Context API might be enough)</a:t>
            </a:r>
          </a:p>
          <a:p>
            <a:r>
              <a:rPr lang="en-US" dirty="0"/>
              <a:t>Syntactically Awesome Style Sheets 3</a:t>
            </a:r>
          </a:p>
          <a:p>
            <a:r>
              <a:rPr lang="en-US" dirty="0" err="1"/>
              <a:t>GraphQL</a:t>
            </a:r>
            <a:r>
              <a:rPr lang="en-US" dirty="0"/>
              <a:t>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(on Apollo)</a:t>
            </a:r>
          </a:p>
          <a:p>
            <a:r>
              <a:rPr lang="en-US" dirty="0"/>
              <a:t>Node 14.x</a:t>
            </a:r>
          </a:p>
          <a:p>
            <a:r>
              <a:rPr lang="en-US" dirty="0"/>
              <a:t>Express 4.x</a:t>
            </a:r>
          </a:p>
          <a:p>
            <a:r>
              <a:rPr lang="en-US" dirty="0"/>
              <a:t>RDBMS – node-</a:t>
            </a:r>
            <a:r>
              <a:rPr lang="en-US" dirty="0" err="1"/>
              <a:t>postgres</a:t>
            </a:r>
            <a:r>
              <a:rPr lang="en-US" dirty="0"/>
              <a:t> (Cloud SQL)</a:t>
            </a:r>
          </a:p>
          <a:p>
            <a:r>
              <a:rPr lang="en-US" dirty="0"/>
              <a:t>NoSQL – MongoDB Atlas (AWS)</a:t>
            </a:r>
          </a:p>
          <a:p>
            <a:r>
              <a:rPr lang="en-US" dirty="0"/>
              <a:t>Mongoose 5.x</a:t>
            </a:r>
          </a:p>
          <a:p>
            <a:r>
              <a:rPr lang="en-US" dirty="0"/>
              <a:t>RabbitMQ 3.x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1868716"/>
            <a:ext cx="4500000" cy="496920"/>
          </a:xfrm>
        </p:spPr>
        <p:txBody>
          <a:bodyPr/>
          <a:lstStyle/>
          <a:p>
            <a:r>
              <a:rPr lang="en-US" dirty="0"/>
              <a:t>Development Tools &amp; Apps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724780"/>
            <a:ext cx="4500000" cy="2520000"/>
          </a:xfrm>
        </p:spPr>
        <p:txBody>
          <a:bodyPr/>
          <a:lstStyle/>
          <a:p>
            <a:r>
              <a:rPr lang="en-US" dirty="0"/>
              <a:t>Node Package Manager (</a:t>
            </a:r>
            <a:r>
              <a:rPr lang="en-US" dirty="0" err="1"/>
              <a:t>npm</a:t>
            </a:r>
            <a:r>
              <a:rPr lang="en-US" dirty="0"/>
              <a:t>) 6.x</a:t>
            </a:r>
          </a:p>
          <a:p>
            <a:r>
              <a:rPr lang="en-US" dirty="0" err="1"/>
              <a:t>Nodemon</a:t>
            </a:r>
            <a:endParaRPr lang="en-US" dirty="0"/>
          </a:p>
          <a:p>
            <a:r>
              <a:rPr lang="en-US" dirty="0"/>
              <a:t>Webpack</a:t>
            </a:r>
          </a:p>
          <a:p>
            <a:r>
              <a:rPr lang="en-US" dirty="0"/>
              <a:t>Node dependencies &amp; React plugins</a:t>
            </a:r>
          </a:p>
          <a:p>
            <a:r>
              <a:rPr lang="en-US" dirty="0"/>
              <a:t>Docker 19.x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Docker Linux (Debian 9 Stretch) container</a:t>
            </a:r>
          </a:p>
          <a:p>
            <a:r>
              <a:rPr lang="en-US" dirty="0"/>
              <a:t>Postman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F9F28A-A17D-4053-8DA7-37863F91FBA2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3485447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 hidden="1">
            <a:extLst>
              <a:ext uri="{FF2B5EF4-FFF2-40B4-BE49-F238E27FC236}">
                <a16:creationId xmlns:a16="http://schemas.microsoft.com/office/drawing/2014/main" id="{D4D7552C-2487-44D3-B47B-039B6E9A6E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SLide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202D98-AA1E-41BB-B94E-180311759C1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9" name="Picture Placeholder 8" descr="Running track with numbers">
            <a:extLst>
              <a:ext uri="{FF2B5EF4-FFF2-40B4-BE49-F238E27FC236}">
                <a16:creationId xmlns:a16="http://schemas.microsoft.com/office/drawing/2014/main" id="{0696A4C5-7918-4F00-8A44-96747CE8A92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tretch>
            <a:fillRect/>
          </a:stretch>
        </p:blipFill>
        <p:spPr>
          <a:xfrm>
            <a:off x="6299200" y="432818"/>
            <a:ext cx="5472113" cy="5757614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D0DD0348-D03C-44E8-B112-18A058FE9240}"/>
              </a:ext>
            </a:extLst>
          </p:cNvPr>
          <p:cNvSpPr txBox="1">
            <a:spLocks/>
          </p:cNvSpPr>
          <p:nvPr/>
        </p:nvSpPr>
        <p:spPr>
          <a:xfrm>
            <a:off x="432000" y="432000"/>
            <a:ext cx="9131100" cy="4320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 cap="all" spc="-15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EVENT STAGES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CA3E55-76C0-4E6D-BD50-F9EB968676DA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61C38C68-92A7-4B8A-A83C-DE926A5F05AA}"/>
              </a:ext>
            </a:extLst>
          </p:cNvPr>
          <p:cNvSpPr txBox="1">
            <a:spLocks/>
          </p:cNvSpPr>
          <p:nvPr/>
        </p:nvSpPr>
        <p:spPr>
          <a:xfrm>
            <a:off x="2105637" y="864000"/>
            <a:ext cx="4187817" cy="5326432"/>
          </a:xfrm>
          <a:prstGeom prst="rect">
            <a:avLst/>
          </a:prstGeom>
          <a:solidFill>
            <a:schemeClr val="bg1"/>
          </a:solidFill>
        </p:spPr>
        <p:txBody>
          <a:bodyPr vert="horz" lIns="108000" tIns="0" rIns="108000" bIns="0" rtlCol="0" anchor="b" anchorCtr="1">
            <a:no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/>
              <a:t>Stage 1</a:t>
            </a:r>
          </a:p>
          <a:p>
            <a:pPr marL="828675" lvl="1" indent="-285750"/>
            <a:r>
              <a:rPr lang="en-US" dirty="0" err="1"/>
              <a:t>GraphQL</a:t>
            </a:r>
            <a:r>
              <a:rPr lang="en-US" dirty="0"/>
              <a:t> API identification</a:t>
            </a:r>
          </a:p>
          <a:p>
            <a:pPr marL="828675" lvl="1" indent="-285750"/>
            <a:r>
              <a:rPr lang="en-US" dirty="0"/>
              <a:t>Backbone setup</a:t>
            </a:r>
          </a:p>
          <a:p>
            <a:pPr marL="828675" lvl="1" indent="-285750"/>
            <a:r>
              <a:rPr lang="en-US" dirty="0"/>
              <a:t>DB clusters setup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(minus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postgres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pPr marL="828675" lvl="1" indent="-285750"/>
            <a:r>
              <a:rPr lang="en-US" dirty="0"/>
              <a:t>Resolver configuration</a:t>
            </a:r>
          </a:p>
          <a:p>
            <a:pPr marL="828675" lvl="1" indent="-285750"/>
            <a:r>
              <a:rPr lang="en-US" dirty="0"/>
              <a:t>Unit testing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Stage 2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React app setup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Integration testing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Stage 3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Structural refactoring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Postgres configuration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Stage 4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Add Admin console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E2E testing</a:t>
            </a:r>
          </a:p>
          <a:p>
            <a:pPr marL="828675" lvl="1" indent="-285750"/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Packaging</a:t>
            </a:r>
          </a:p>
          <a:p>
            <a:pPr marL="828675" lvl="1" indent="-285750"/>
            <a:endParaRPr 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52193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F11A6B65-5A20-4F4D-ACBB-ED50132D45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DEVELOPMENT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828E04-9C2A-4859-8050-C2DF67A249C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184459" y="4035727"/>
            <a:ext cx="3329850" cy="382887"/>
          </a:xfrm>
        </p:spPr>
        <p:txBody>
          <a:bodyPr/>
          <a:lstStyle/>
          <a:p>
            <a:r>
              <a:rPr lang="en-US" dirty="0"/>
              <a:t>GitHub Repository</a:t>
            </a:r>
          </a:p>
        </p:txBody>
      </p:sp>
      <p:pic>
        <p:nvPicPr>
          <p:cNvPr id="11" name="Graphic 10" descr="Link">
            <a:extLst>
              <a:ext uri="{FF2B5EF4-FFF2-40B4-BE49-F238E27FC236}">
                <a16:creationId xmlns:a16="http://schemas.microsoft.com/office/drawing/2014/main" id="{0718E6E0-05A2-479C-AEA8-1A385EB7347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01456" y="4084767"/>
            <a:ext cx="244786" cy="244786"/>
          </a:xfrm>
          <a:prstGeom prst="rect">
            <a:avLst/>
          </a:prstGeom>
        </p:spPr>
      </p:pic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E382DE25-E72C-473B-AB0F-13DF377E6A8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89144" y="4084767"/>
            <a:ext cx="3819964" cy="244786"/>
          </a:xfrm>
        </p:spPr>
        <p:txBody>
          <a:bodyPr/>
          <a:lstStyle/>
          <a:p>
            <a:r>
              <a:rPr lang="en-US" dirty="0"/>
              <a:t>github.com/meganindya/library-management-system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9352CF6-0F22-45A8-B28B-37FAFCE5C5D6}"/>
              </a:ext>
            </a:extLst>
          </p:cNvPr>
          <p:cNvSpPr txBox="1"/>
          <p:nvPr/>
        </p:nvSpPr>
        <p:spPr>
          <a:xfrm>
            <a:off x="10251642" y="182562"/>
            <a:ext cx="1662546" cy="404658"/>
          </a:xfrm>
          <a:prstGeom prst="rect">
            <a:avLst/>
          </a:prstGeom>
          <a:noFill/>
        </p:spPr>
        <p:txBody>
          <a:bodyPr wrap="square" lIns="0" tIns="36000" rIns="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WOODGROVE</a:t>
            </a:r>
            <a:r>
              <a:rPr lang="en-US" sz="1600" b="1" spc="-100" baseline="0" dirty="0">
                <a:solidFill>
                  <a:schemeClr val="accent1"/>
                </a:solidFill>
                <a:latin typeface="Corbel" panose="020B0503020204020204" pitchFamily="34" charset="0"/>
              </a:rPr>
              <a:t> </a:t>
            </a: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BANK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17A221C-DE2F-4A0E-BEFC-C44AC621FE0D}"/>
              </a:ext>
            </a:extLst>
          </p:cNvPr>
          <p:cNvSpPr txBox="1"/>
          <p:nvPr/>
        </p:nvSpPr>
        <p:spPr>
          <a:xfrm>
            <a:off x="10394255" y="182562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4153678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/>
              <a:t>STATEMENT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/>
          <a:lstStyle/>
          <a:p>
            <a:r>
              <a:rPr lang="en-US" dirty="0"/>
              <a:t>A consistent cloud-based scalable solution for the inventory management and lending schemes of a library.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746500"/>
            <a:ext cx="5184800" cy="24455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Cardinal and salient features. </a:t>
            </a:r>
          </a:p>
          <a:p>
            <a:r>
              <a:rPr lang="en-US" dirty="0"/>
              <a:t>Inventory discovery. </a:t>
            </a:r>
          </a:p>
          <a:p>
            <a:r>
              <a:rPr lang="en-US" dirty="0"/>
              <a:t>Borrowing rules and constraints. </a:t>
            </a:r>
          </a:p>
          <a:p>
            <a:r>
              <a:rPr lang="en-US" dirty="0"/>
              <a:t>Account maintenance for defaulters. </a:t>
            </a:r>
          </a:p>
          <a:p>
            <a:r>
              <a:rPr lang="en-US" dirty="0"/>
              <a:t>Notification system.</a:t>
            </a:r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7CB5BB-1409-46CB-8EA3-7BB2DF30AA13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7" descr="Running track">
            <a:extLst>
              <a:ext uri="{FF2B5EF4-FFF2-40B4-BE49-F238E27FC236}">
                <a16:creationId xmlns:a16="http://schemas.microsoft.com/office/drawing/2014/main" id="{510AF14D-268D-4B93-96C4-26C9387AA4E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200B3D2B-613A-41BE-987D-E6A1324B456D}"/>
              </a:ext>
            </a:extLst>
          </p:cNvPr>
          <p:cNvSpPr>
            <a:spLocks noGrp="1"/>
          </p:cNvSpPr>
          <p:nvPr>
            <p:ph type="ctrTitle"/>
          </p:nvPr>
        </p:nvSpPr>
        <p:spPr bwMode="ltGray"/>
        <p:txBody>
          <a:bodyPr/>
          <a:lstStyle/>
          <a:p>
            <a:r>
              <a:rPr lang="en-US" dirty="0"/>
              <a:t>CONCEPT OF OPERATIONS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Quirks and building blocks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FECB331-6547-4F65-9992-2D3B10AD46E6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12245672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RULES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IN" dirty="0"/>
              <a:t>Behaviour</a:t>
            </a:r>
            <a:r>
              <a:rPr lang="en-US" dirty="0"/>
              <a:t>, guidelines, and configuration.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Foreground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Authentication (pre-registered).</a:t>
            </a:r>
          </a:p>
          <a:p>
            <a:r>
              <a:rPr lang="en-US" dirty="0"/>
              <a:t>REGEX-based lookup of inventory.</a:t>
            </a:r>
          </a:p>
          <a:p>
            <a:r>
              <a:rPr lang="en-US" dirty="0"/>
              <a:t>Borrow a publication (limit enforcement).</a:t>
            </a:r>
          </a:p>
          <a:p>
            <a:r>
              <a:rPr lang="en-US" dirty="0"/>
              <a:t>Transfer ownership.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Resolve outstanding.</a:t>
            </a:r>
          </a:p>
          <a:p>
            <a:r>
              <a:rPr lang="en-US" dirty="0"/>
              <a:t>Notification (by mail).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/>
              <a:t>Key-store.</a:t>
            </a:r>
          </a:p>
          <a:p>
            <a:r>
              <a:rPr lang="en-US" dirty="0"/>
              <a:t>“do” </a:t>
            </a:r>
          </a:p>
          <a:p>
            <a:r>
              <a:rPr lang="en-US" dirty="0"/>
              <a:t>ACID transaction (from message queue).</a:t>
            </a:r>
          </a:p>
          <a:p>
            <a:r>
              <a:rPr lang="en-US" dirty="0"/>
              <a:t>“do”</a:t>
            </a:r>
          </a:p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“do”</a:t>
            </a:r>
          </a:p>
          <a:p>
            <a:r>
              <a:rPr lang="en-US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cron</a:t>
            </a: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job.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AA5DE9-D0B5-4680-96E7-A185984D7DF7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27033907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DIAGRAM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C8936FB-2CBE-4A99-83FA-FA87DCAA6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864000"/>
            <a:ext cx="8763699" cy="547731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DDA201A-5AFA-4DE8-A8F1-2D66D0A12124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386065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ADMINISTRATOR Privileges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A42D59-EAD6-4F95-84F1-32A30F057856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IN" dirty="0"/>
              <a:t>Under level system manager roles.</a:t>
            </a:r>
            <a:r>
              <a:rPr lang="en-US" dirty="0"/>
              <a:t> 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2000" y="2119626"/>
            <a:ext cx="4500000" cy="498616"/>
          </a:xfrm>
        </p:spPr>
        <p:txBody>
          <a:bodyPr/>
          <a:lstStyle/>
          <a:p>
            <a:r>
              <a:rPr lang="en-US" dirty="0"/>
              <a:t>Manager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979759"/>
            <a:ext cx="4500000" cy="2520000"/>
          </a:xfrm>
        </p:spPr>
        <p:txBody>
          <a:bodyPr/>
          <a:lstStyle/>
          <a:p>
            <a:r>
              <a:rPr lang="en-US" dirty="0"/>
              <a:t>Create User.</a:t>
            </a:r>
          </a:p>
          <a:p>
            <a:r>
              <a:rPr lang="en-US" dirty="0"/>
              <a:t>Create Publications.</a:t>
            </a:r>
          </a:p>
          <a:p>
            <a:r>
              <a:rPr lang="en-US" dirty="0"/>
              <a:t>Modify User Access.</a:t>
            </a:r>
          </a:p>
          <a:p>
            <a:r>
              <a:rPr lang="en-US" dirty="0"/>
              <a:t>Override Transactions.</a:t>
            </a:r>
          </a:p>
          <a:p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Manual Notification.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29800" y="2120386"/>
            <a:ext cx="4500000" cy="496920"/>
          </a:xfrm>
        </p:spPr>
        <p:txBody>
          <a:bodyPr/>
          <a:lstStyle/>
          <a:p>
            <a:r>
              <a:rPr lang="en-US" dirty="0"/>
              <a:t>System Admin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129800" y="2976450"/>
            <a:ext cx="4500000" cy="2520000"/>
          </a:xfrm>
        </p:spPr>
        <p:txBody>
          <a:bodyPr/>
          <a:lstStyle/>
          <a:p>
            <a:r>
              <a:rPr lang="en-US" dirty="0"/>
              <a:t>Maintain DB Clusters.</a:t>
            </a:r>
          </a:p>
          <a:p>
            <a:r>
              <a:rPr lang="en-US" dirty="0"/>
              <a:t>Version Control.</a:t>
            </a:r>
          </a:p>
          <a:p>
            <a:r>
              <a:rPr lang="en-US" dirty="0"/>
              <a:t>Schema Modification.</a:t>
            </a:r>
          </a:p>
          <a:p>
            <a:r>
              <a:rPr lang="en-US" dirty="0"/>
              <a:t>Manage </a:t>
            </a:r>
            <a:r>
              <a:rPr lang="en-US" dirty="0" err="1"/>
              <a:t>cron</a:t>
            </a:r>
            <a:r>
              <a:rPr lang="en-US" dirty="0"/>
              <a:t> &amp; notifier.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AA5DE9-D0B5-4680-96E7-A185984D7DF7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3039323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ENTITY RELATION DIAGRAM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DA201A-5AFA-4DE8-A8F1-2D66D0A12124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0EFB9C-54B1-4934-97D2-FF106C1EB9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864000"/>
            <a:ext cx="8760739" cy="5475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5185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86" y="2044500"/>
            <a:ext cx="5184913" cy="432000"/>
          </a:xfrm>
        </p:spPr>
        <p:txBody>
          <a:bodyPr/>
          <a:lstStyle/>
          <a:p>
            <a:r>
              <a:rPr lang="en-US" dirty="0"/>
              <a:t>SYSTEM 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1DC577-0A95-47D0-95D9-5F8DA763D4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5130800" y="2747725"/>
            <a:ext cx="4498999" cy="727550"/>
          </a:xfrm>
        </p:spPr>
        <p:txBody>
          <a:bodyPr/>
          <a:lstStyle/>
          <a:p>
            <a:r>
              <a:rPr lang="en-US" dirty="0"/>
              <a:t>Prominent attribution of a scalable, consistent, non-distributed, responsive, platform.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55C61F-C8F1-4977-8E1F-F16C0D9EA8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45000" y="3475275"/>
            <a:ext cx="5184800" cy="2716725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Operation Units. </a:t>
            </a:r>
          </a:p>
          <a:p>
            <a:r>
              <a:rPr lang="en-US" dirty="0"/>
              <a:t>Frontend Server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(for web client)</a:t>
            </a:r>
            <a:r>
              <a:rPr lang="en-US" dirty="0"/>
              <a:t>. </a:t>
            </a:r>
          </a:p>
          <a:p>
            <a:r>
              <a:rPr lang="en-US" dirty="0"/>
              <a:t>API Service. </a:t>
            </a:r>
          </a:p>
          <a:p>
            <a:r>
              <a:rPr lang="en-US" dirty="0"/>
              <a:t>Message Queue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(mono pub-sub)</a:t>
            </a:r>
            <a:r>
              <a:rPr lang="en-US" dirty="0"/>
              <a:t>. </a:t>
            </a:r>
          </a:p>
          <a:p>
            <a:r>
              <a:rPr lang="en-US" dirty="0"/>
              <a:t>Transaction Manager 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(enforce ACID)</a:t>
            </a:r>
            <a:r>
              <a:rPr lang="en-US" dirty="0"/>
              <a:t>.</a:t>
            </a:r>
          </a:p>
          <a:p>
            <a:r>
              <a:rPr lang="en-US" dirty="0"/>
              <a:t>Cloud DB Unit.</a:t>
            </a:r>
          </a:p>
        </p:txBody>
      </p:sp>
      <p:pic>
        <p:nvPicPr>
          <p:cNvPr id="10" name="Picture Placeholder 9" descr="Abstract architecture polygon">
            <a:extLst>
              <a:ext uri="{FF2B5EF4-FFF2-40B4-BE49-F238E27FC236}">
                <a16:creationId xmlns:a16="http://schemas.microsoft.com/office/drawing/2014/main" id="{38475F7B-316A-47DC-9CBB-B074A5B5994C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3"/>
          <a:stretch>
            <a:fillRect/>
          </a:stretch>
        </p:blipFill>
        <p:spPr>
          <a:xfrm>
            <a:off x="9980476" y="1085"/>
            <a:ext cx="2211524" cy="6189830"/>
          </a:xfr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7CB5BB-1409-46CB-8EA3-7BB2DF30AA13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</p:spTree>
    <p:extLst>
      <p:ext uri="{BB962C8B-B14F-4D97-AF65-F5344CB8AC3E}">
        <p14:creationId xmlns:p14="http://schemas.microsoft.com/office/powerpoint/2010/main" val="1143681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SIMPLIFIED SYSTEM DESIGN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>
          <a:xfrm>
            <a:off x="11623671" y="6401750"/>
            <a:ext cx="278418" cy="274324"/>
          </a:xfrm>
        </p:spPr>
        <p:txBody>
          <a:bodyPr/>
          <a:lstStyle/>
          <a:p>
            <a:fld id="{19B51A1E-902D-48AF-9020-955120F399B6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DA201A-5AFA-4DE8-A8F1-2D66D0A12124}"/>
              </a:ext>
            </a:extLst>
          </p:cNvPr>
          <p:cNvSpPr txBox="1"/>
          <p:nvPr/>
        </p:nvSpPr>
        <p:spPr>
          <a:xfrm>
            <a:off x="9980476" y="6336583"/>
            <a:ext cx="1642658" cy="404658"/>
          </a:xfrm>
          <a:prstGeom prst="rect">
            <a:avLst/>
          </a:prstGeom>
          <a:solidFill>
            <a:schemeClr val="bg1"/>
          </a:solidFill>
        </p:spPr>
        <p:txBody>
          <a:bodyPr wrap="square" lIns="0" tIns="36000" rIns="108000" bIns="0" rtlCol="0">
            <a:spAutoFit/>
          </a:bodyPr>
          <a:lstStyle/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>
                    <a:lumMod val="50000"/>
                    <a:lumOff val="50000"/>
                  </a:schemeClr>
                </a:solidFill>
                <a:latin typeface="Corbel" panose="020B0503020204020204" pitchFamily="34" charset="0"/>
              </a:rPr>
              <a:t>INTERNET &amp; WEB</a:t>
            </a:r>
          </a:p>
          <a:p>
            <a:pPr algn="r">
              <a:lnSpc>
                <a:spcPts val="1400"/>
              </a:lnSpc>
            </a:pPr>
            <a:r>
              <a:rPr lang="en-US" sz="1600" b="1" spc="-100" baseline="0" dirty="0">
                <a:solidFill>
                  <a:schemeClr val="tx1"/>
                </a:solidFill>
                <a:latin typeface="Corbel" panose="020B0503020204020204" pitchFamily="34" charset="0"/>
              </a:rPr>
              <a:t> TECHNOLOGY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0EFB9C-54B1-4934-97D2-FF106C1EB9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862" t="1534" b="4702"/>
          <a:stretch/>
        </p:blipFill>
        <p:spPr>
          <a:xfrm>
            <a:off x="1216403" y="861969"/>
            <a:ext cx="7033126" cy="5474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830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3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CB8B3"/>
      </a:accent1>
      <a:accent2>
        <a:srgbClr val="F5D66E"/>
      </a:accent2>
      <a:accent3>
        <a:srgbClr val="D78189"/>
      </a:accent3>
      <a:accent4>
        <a:srgbClr val="7030A0"/>
      </a:accent4>
      <a:accent5>
        <a:srgbClr val="0070C0"/>
      </a:accent5>
      <a:accent6>
        <a:srgbClr val="C4D36D"/>
      </a:accent6>
      <a:hlink>
        <a:srgbClr val="54C3BD"/>
      </a:hlink>
      <a:folHlink>
        <a:srgbClr val="54C3BD"/>
      </a:folHlink>
    </a:clrScheme>
    <a:fontScheme name="Custom 154">
      <a:majorFont>
        <a:latin typeface="Arial"/>
        <a:ea typeface=""/>
        <a:cs typeface=""/>
      </a:majorFont>
      <a:minorFont>
        <a:latin typeface="Times New Rom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F67328976_Minimalist presentation_RVA_v4" id="{DA616D2A-CFEC-48D2-90FC-DF66CF8D2F8A}" vid="{8F2838F8-33B8-457C-9B19-1E5863B0E0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7323504-CBC8-4A2F-BF86-8DF0D94D4A3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53D8350-BC36-420E-83B3-2CFFF4E97F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6100F67-BC3D-46B4-8D39-802DC9D7F2E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Minimalist presentation</Template>
  <TotalTime>134</TotalTime>
  <Words>501</Words>
  <Application>Microsoft Office PowerPoint</Application>
  <PresentationFormat>Widescreen</PresentationFormat>
  <Paragraphs>165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Corbel</vt:lpstr>
      <vt:lpstr>Times New Roman</vt:lpstr>
      <vt:lpstr>Office Theme</vt:lpstr>
      <vt:lpstr>Online Library Management</vt:lpstr>
      <vt:lpstr>STATEMENT</vt:lpstr>
      <vt:lpstr>CONCEPT OF OPERATIONS</vt:lpstr>
      <vt:lpstr>BUSINESS RULES</vt:lpstr>
      <vt:lpstr>DATA FLOW DIAGRAM</vt:lpstr>
      <vt:lpstr>ADMINISTRATOR Privileges</vt:lpstr>
      <vt:lpstr>ENTITY RELATION DIAGRAM</vt:lpstr>
      <vt:lpstr>SYSTEM GOALS</vt:lpstr>
      <vt:lpstr>SIMPLIFIED SYSTEM DESIGN</vt:lpstr>
      <vt:lpstr>APPLICATION PROGRAMMING INTERFACE</vt:lpstr>
      <vt:lpstr>TECHNOLOGIES AND TOOLS</vt:lpstr>
      <vt:lpstr>TECH STACK</vt:lpstr>
      <vt:lpstr>Image SLide</vt:lpstr>
      <vt:lpstr>DEVELOPMENT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Cover Title</dc:title>
  <dc:creator>Anindya Kundu</dc:creator>
  <cp:lastModifiedBy>Anindya Kundu</cp:lastModifiedBy>
  <cp:revision>52</cp:revision>
  <dcterms:created xsi:type="dcterms:W3CDTF">2020-09-27T20:33:54Z</dcterms:created>
  <dcterms:modified xsi:type="dcterms:W3CDTF">2020-10-12T08:02:35Z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